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2"/>
  </p:notesMasterIdLst>
  <p:handoutMasterIdLst>
    <p:handoutMasterId r:id="rId23"/>
  </p:handoutMasterIdLst>
  <p:sldIdLst>
    <p:sldId id="321" r:id="rId2"/>
    <p:sldId id="335" r:id="rId3"/>
    <p:sldId id="345" r:id="rId4"/>
    <p:sldId id="351" r:id="rId5"/>
    <p:sldId id="349" r:id="rId6"/>
    <p:sldId id="350" r:id="rId7"/>
    <p:sldId id="336" r:id="rId8"/>
    <p:sldId id="347" r:id="rId9"/>
    <p:sldId id="352" r:id="rId10"/>
    <p:sldId id="353" r:id="rId11"/>
    <p:sldId id="337" r:id="rId12"/>
    <p:sldId id="339" r:id="rId13"/>
    <p:sldId id="342" r:id="rId14"/>
    <p:sldId id="344" r:id="rId15"/>
    <p:sldId id="354" r:id="rId16"/>
    <p:sldId id="355" r:id="rId17"/>
    <p:sldId id="343" r:id="rId18"/>
    <p:sldId id="356" r:id="rId19"/>
    <p:sldId id="358" r:id="rId20"/>
    <p:sldId id="341" r:id="rId21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190" y="77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06.03.2023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себе.</a:t>
            </a:r>
          </a:p>
          <a:p>
            <a:r>
              <a:rPr lang="ru-RU" dirty="0"/>
              <a:t>Формат лекции – 3 блока по 25 минут с 5м перерывом</a:t>
            </a:r>
          </a:p>
          <a:p>
            <a:r>
              <a:rPr lang="ru-RU" dirty="0"/>
              <a:t>Вопросы – поднимаем руки</a:t>
            </a:r>
          </a:p>
          <a:p>
            <a:r>
              <a:rPr lang="ru-RU" dirty="0"/>
              <a:t>Познакомиться со студентами – поднимают руки – </a:t>
            </a:r>
            <a:r>
              <a:rPr lang="en-US" dirty="0" err="1"/>
              <a:t>jvm</a:t>
            </a:r>
            <a:r>
              <a:rPr lang="en-US" dirty="0"/>
              <a:t>, </a:t>
            </a:r>
            <a:r>
              <a:rPr lang="en-US" dirty="0" err="1"/>
              <a:t>pyton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idea, </a:t>
            </a:r>
            <a:r>
              <a:rPr lang="en-US" dirty="0" err="1"/>
              <a:t>kotlin</a:t>
            </a:r>
            <a:r>
              <a:rPr lang="en-US" dirty="0"/>
              <a:t>, docker,</a:t>
            </a:r>
            <a:r>
              <a:rPr lang="ru-RU" dirty="0"/>
              <a:t> </a:t>
            </a:r>
            <a:r>
              <a:rPr lang="en-US" dirty="0" err="1"/>
              <a:t>gradle</a:t>
            </a:r>
            <a:r>
              <a:rPr lang="en-US" dirty="0"/>
              <a:t>, </a:t>
            </a:r>
            <a:r>
              <a:rPr lang="ru-RU" dirty="0"/>
              <a:t>алгоритмы сортировки, строгая типизация, базы данных?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42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14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https://habr.com/ru/company/postgrespro/blog/330544/</a:t>
            </a:r>
            <a:br>
              <a:rPr lang="en-US" dirty="0"/>
            </a:br>
            <a:r>
              <a:rPr lang="en-US" dirty="0"/>
              <a:t>https://habr.com/ru/company/quadcode/blog/696498/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1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45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87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36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69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7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70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88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05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595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72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340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040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7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quadcode/blog/696498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2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7" y="114644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2922615" y="3917146"/>
            <a:ext cx="139252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запросы хорошо описывают аналитическую логику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Посмотреть план выполнения </a:t>
            </a: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запроса можно через </a:t>
            </a:r>
            <a:r>
              <a:rPr lang="en-US" sz="6000" dirty="0"/>
              <a:t>explain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9051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073667" y="1146443"/>
            <a:ext cx="3980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Индексы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F73FA8A-F811-47B1-AB1A-3064B033E4C1}"/>
              </a:ext>
            </a:extLst>
          </p:cNvPr>
          <p:cNvSpPr/>
          <p:nvPr/>
        </p:nvSpPr>
        <p:spPr>
          <a:xfrm>
            <a:off x="7094191" y="4333359"/>
            <a:ext cx="102565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Индекс - объект базы данных, создаваемый с целью повышения производительности поиска данных</a:t>
            </a:r>
          </a:p>
        </p:txBody>
      </p:sp>
      <p:pic>
        <p:nvPicPr>
          <p:cNvPr id="11" name="Picture 4" descr="https://ru.wikipedia.org/static/images/project-logos/ruwiki.png">
            <a:extLst>
              <a:ext uri="{FF2B5EF4-FFF2-40B4-BE49-F238E27FC236}">
                <a16:creationId xmlns:a16="http://schemas.microsoft.com/office/drawing/2014/main" id="{A5E0917A-81EC-4A99-83E8-6F99E963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352412"/>
            <a:ext cx="4021455" cy="46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56683" y="986423"/>
            <a:ext cx="28859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B-Tree</a:t>
            </a:r>
            <a:endParaRPr lang="ru-RU" sz="8000" dirty="0"/>
          </a:p>
        </p:txBody>
      </p:sp>
      <p:pic>
        <p:nvPicPr>
          <p:cNvPr id="1028" name="Picture 4" descr="https://habrastorage.org/r/w1560/web/2e4/4f4/003/2e44f400317048c78e4cec04ab45e48e.png">
            <a:extLst>
              <a:ext uri="{FF2B5EF4-FFF2-40B4-BE49-F238E27FC236}">
                <a16:creationId xmlns:a16="http://schemas.microsoft.com/office/drawing/2014/main" id="{6040716F-2D6B-4842-997F-AADBCF53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9" y="2679750"/>
            <a:ext cx="16954914" cy="749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275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79320" y="1146443"/>
            <a:ext cx="7040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Другие индексы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6938739" y="3619966"/>
            <a:ext cx="475354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Functional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 err="1"/>
              <a:t>Multicolum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B-Tree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Hash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Text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…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74634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6648" y="1146443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F7D1E-431E-4F26-8FF4-80DC32DD2B60}"/>
              </a:ext>
            </a:extLst>
          </p:cNvPr>
          <p:cNvSpPr txBox="1"/>
          <p:nvPr/>
        </p:nvSpPr>
        <p:spPr>
          <a:xfrm>
            <a:off x="3611880" y="3154680"/>
            <a:ext cx="942597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6000" dirty="0"/>
              <a:t>dump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Создать 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Оценить ускорение поиска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Селективность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en-US" sz="6000" dirty="0" err="1"/>
              <a:t>BitMap</a:t>
            </a:r>
            <a:endParaRPr lang="en-US" sz="6000" dirty="0"/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Покрывающий 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Создать Мульти-индекс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6000" dirty="0"/>
              <a:t> Создать индекс для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234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52793" y="1146443"/>
            <a:ext cx="6622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Селективность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F3C16-DB51-4CDC-8DEC-E4B9E560501E}"/>
              </a:ext>
            </a:extLst>
          </p:cNvPr>
          <p:cNvSpPr txBox="1"/>
          <p:nvPr/>
        </p:nvSpPr>
        <p:spPr>
          <a:xfrm>
            <a:off x="3144076" y="4141127"/>
            <a:ext cx="1182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sex</a:t>
            </a:r>
            <a:endParaRPr lang="ru-RU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00471-DDCE-43A5-B2A1-A2C8415BECA4}"/>
              </a:ext>
            </a:extLst>
          </p:cNvPr>
          <p:cNvSpPr txBox="1"/>
          <p:nvPr/>
        </p:nvSpPr>
        <p:spPr>
          <a:xfrm>
            <a:off x="7357706" y="4183378"/>
            <a:ext cx="1315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age</a:t>
            </a: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6B28E-2085-43D9-AF82-1C5F050759B6}"/>
              </a:ext>
            </a:extLst>
          </p:cNvPr>
          <p:cNvSpPr txBox="1"/>
          <p:nvPr/>
        </p:nvSpPr>
        <p:spPr>
          <a:xfrm>
            <a:off x="11531144" y="4229099"/>
            <a:ext cx="1862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name</a:t>
            </a:r>
            <a:endParaRPr lang="ru-RU" sz="60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712A743-53D0-4F25-AB56-2E94C1C68099}"/>
              </a:ext>
            </a:extLst>
          </p:cNvPr>
          <p:cNvCxnSpPr>
            <a:stCxn id="10" idx="2"/>
            <a:endCxn id="3" idx="0"/>
          </p:cNvCxnSpPr>
          <p:nvPr/>
        </p:nvCxnSpPr>
        <p:spPr>
          <a:xfrm flipH="1">
            <a:off x="3735424" y="2469882"/>
            <a:ext cx="6328532" cy="167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72C3650-5253-427C-BFBA-1756A2415C5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8015258" y="2469882"/>
            <a:ext cx="2048698" cy="171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6461C0-198A-48B2-802A-46AD5E8032E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10063956" y="2469882"/>
            <a:ext cx="2398212" cy="1759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BDD13F9-EBF6-4E78-B023-98A38A8A95AA}"/>
              </a:ext>
            </a:extLst>
          </p:cNvPr>
          <p:cNvSpPr txBox="1"/>
          <p:nvPr/>
        </p:nvSpPr>
        <p:spPr>
          <a:xfrm>
            <a:off x="3106448" y="6165258"/>
            <a:ext cx="1189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1/2</a:t>
            </a:r>
            <a:endParaRPr lang="ru-RU" sz="60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0ADADB-0285-4900-A3AC-AF76BE609A00}"/>
              </a:ext>
            </a:extLst>
          </p:cNvPr>
          <p:cNvSpPr txBox="1"/>
          <p:nvPr/>
        </p:nvSpPr>
        <p:spPr>
          <a:xfrm>
            <a:off x="6996686" y="6123010"/>
            <a:ext cx="1991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6600"/>
                </a:solidFill>
              </a:rPr>
              <a:t>1/100</a:t>
            </a:r>
            <a:endParaRPr lang="ru-RU" sz="6000" dirty="0">
              <a:solidFill>
                <a:srgbClr val="FF66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E9F6A-705D-4BCB-919A-9D44EF33484C}"/>
              </a:ext>
            </a:extLst>
          </p:cNvPr>
          <p:cNvSpPr txBox="1"/>
          <p:nvPr/>
        </p:nvSpPr>
        <p:spPr>
          <a:xfrm>
            <a:off x="11266167" y="6165258"/>
            <a:ext cx="239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1/1000</a:t>
            </a:r>
            <a:endParaRPr lang="ru-RU" sz="6000" dirty="0">
              <a:solidFill>
                <a:srgbClr val="92D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EA929-1834-4464-80FD-025D351F5C1F}"/>
              </a:ext>
            </a:extLst>
          </p:cNvPr>
          <p:cNvSpPr txBox="1"/>
          <p:nvPr/>
        </p:nvSpPr>
        <p:spPr>
          <a:xfrm>
            <a:off x="15775484" y="4183378"/>
            <a:ext cx="760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id</a:t>
            </a:r>
            <a:endParaRPr lang="ru-RU" sz="6000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41325B8-A10E-4FB6-81C2-46C43CFE3979}"/>
              </a:ext>
            </a:extLst>
          </p:cNvPr>
          <p:cNvCxnSpPr>
            <a:cxnSpLocks/>
            <a:stCxn id="10" idx="2"/>
            <a:endCxn id="33" idx="0"/>
          </p:cNvCxnSpPr>
          <p:nvPr/>
        </p:nvCxnSpPr>
        <p:spPr>
          <a:xfrm>
            <a:off x="10063956" y="2469882"/>
            <a:ext cx="6091600" cy="171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DF8CD67-9BE0-46BC-B923-D423CAF8F0A4}"/>
              </a:ext>
            </a:extLst>
          </p:cNvPr>
          <p:cNvSpPr txBox="1"/>
          <p:nvPr/>
        </p:nvSpPr>
        <p:spPr>
          <a:xfrm>
            <a:off x="14959555" y="6165258"/>
            <a:ext cx="25202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</a:rPr>
              <a:t>1/count</a:t>
            </a:r>
            <a:endParaRPr lang="ru-RU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08946" y="1146443"/>
            <a:ext cx="3110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BitMap</a:t>
            </a:r>
            <a:endParaRPr lang="ru-RU" sz="8000" dirty="0"/>
          </a:p>
        </p:txBody>
      </p:sp>
      <p:pic>
        <p:nvPicPr>
          <p:cNvPr id="8" name="Picture 2" descr="Introduction to Bitmap Indexes – Auxiliary Memory – Mark Romeo's Oracle Blog">
            <a:extLst>
              <a:ext uri="{FF2B5EF4-FFF2-40B4-BE49-F238E27FC236}">
                <a16:creationId xmlns:a16="http://schemas.microsoft.com/office/drawing/2014/main" id="{64E28C0F-3939-4ED5-9F14-8C49B67D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78" y="2742564"/>
            <a:ext cx="13569350" cy="79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9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7" y="114644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2922614" y="3917146"/>
            <a:ext cx="1435412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Индексы ускоряют поиск, </a:t>
            </a:r>
            <a:br>
              <a:rPr lang="ru-RU" sz="6000" dirty="0"/>
            </a:br>
            <a:r>
              <a:rPr lang="ru-RU" sz="6000" dirty="0"/>
              <a:t>но требуют затрат на поддержание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Самый распространенный индекс </a:t>
            </a:r>
            <a:r>
              <a:rPr lang="en-US" sz="6000" dirty="0"/>
              <a:t>B-tree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Нужно исследовать </a:t>
            </a:r>
            <a:r>
              <a:rPr lang="en-US" sz="6000" dirty="0" err="1"/>
              <a:t>Sql</a:t>
            </a:r>
            <a:r>
              <a:rPr lang="en-US" sz="6000" dirty="0"/>
              <a:t> </a:t>
            </a:r>
            <a:r>
              <a:rPr lang="ru-RU" sz="6000" dirty="0"/>
              <a:t>запросы, </a:t>
            </a:r>
            <a:br>
              <a:rPr lang="ru-RU" sz="6000" dirty="0"/>
            </a:br>
            <a:r>
              <a:rPr lang="ru-RU" sz="6000" dirty="0"/>
              <a:t>чтобы выбрать оптимальный индекс</a:t>
            </a:r>
          </a:p>
        </p:txBody>
      </p:sp>
    </p:spTree>
    <p:extLst>
      <p:ext uri="{BB962C8B-B14F-4D97-AF65-F5344CB8AC3E}">
        <p14:creationId xmlns:p14="http://schemas.microsoft.com/office/powerpoint/2010/main" val="120902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05726" y="8699768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0BF03-EB60-482E-8094-B90E2647FC83}"/>
              </a:ext>
            </a:extLst>
          </p:cNvPr>
          <p:cNvSpPr txBox="1"/>
          <p:nvPr/>
        </p:nvSpPr>
        <p:spPr>
          <a:xfrm>
            <a:off x="8105726" y="44992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4937-2CF1-40C0-8F82-F8C102B60B07}"/>
              </a:ext>
            </a:extLst>
          </p:cNvPr>
          <p:cNvSpPr txBox="1"/>
          <p:nvPr/>
        </p:nvSpPr>
        <p:spPr>
          <a:xfrm>
            <a:off x="8105725" y="1298843"/>
            <a:ext cx="3681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Sequens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67254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63557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и загрузить </a:t>
            </a:r>
            <a:r>
              <a:rPr lang="en-US" sz="6000" dirty="0"/>
              <a:t>dump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индекс, рассчитать его селективность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 Создайте триггер для первичного ключа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триггер для поля </a:t>
            </a:r>
            <a:r>
              <a:rPr lang="en-US" sz="6000" dirty="0" err="1"/>
              <a:t>create_at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64816" y="1146443"/>
            <a:ext cx="4537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Docker </a:t>
            </a:r>
            <a:r>
              <a:rPr lang="en-US" sz="8000" dirty="0" err="1"/>
              <a:t>api</a:t>
            </a:r>
            <a:endParaRPr lang="ru-RU" sz="80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42CC7EA-A165-4B54-873A-0E1DB51CB716}"/>
              </a:ext>
            </a:extLst>
          </p:cNvPr>
          <p:cNvSpPr/>
          <p:nvPr/>
        </p:nvSpPr>
        <p:spPr>
          <a:xfrm>
            <a:off x="895852" y="2954422"/>
            <a:ext cx="4133664" cy="287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script.sh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B0FE174-4725-414A-A40F-149034A8944D}"/>
              </a:ext>
            </a:extLst>
          </p:cNvPr>
          <p:cNvSpPr/>
          <p:nvPr/>
        </p:nvSpPr>
        <p:spPr>
          <a:xfrm>
            <a:off x="922550" y="6668904"/>
            <a:ext cx="6305364" cy="4232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Java Application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BFBC61C-2420-488B-A988-BD610A4C267A}"/>
              </a:ext>
            </a:extLst>
          </p:cNvPr>
          <p:cNvSpPr/>
          <p:nvPr/>
        </p:nvSpPr>
        <p:spPr>
          <a:xfrm>
            <a:off x="6400800" y="2978016"/>
            <a:ext cx="4160362" cy="287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Docker cli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0676899-730D-42D0-A2F6-7631647CD38C}"/>
              </a:ext>
            </a:extLst>
          </p:cNvPr>
          <p:cNvSpPr/>
          <p:nvPr/>
        </p:nvSpPr>
        <p:spPr>
          <a:xfrm>
            <a:off x="11905748" y="4171950"/>
            <a:ext cx="7136632" cy="4846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Docker </a:t>
            </a:r>
            <a:r>
              <a:rPr lang="en-US" sz="4800" dirty="0" err="1">
                <a:solidFill>
                  <a:schemeClr val="tx1"/>
                </a:solidFill>
              </a:rPr>
              <a:t>deamon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D0B690C-070E-4D2F-A404-BF42D2309352}"/>
              </a:ext>
            </a:extLst>
          </p:cNvPr>
          <p:cNvSpPr/>
          <p:nvPr/>
        </p:nvSpPr>
        <p:spPr>
          <a:xfrm>
            <a:off x="12175914" y="4474344"/>
            <a:ext cx="2221416" cy="162306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API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3EB89EE-F1F4-452A-BDAC-18033ED7E3C1}"/>
              </a:ext>
            </a:extLst>
          </p:cNvPr>
          <p:cNvSpPr/>
          <p:nvPr/>
        </p:nvSpPr>
        <p:spPr>
          <a:xfrm>
            <a:off x="3550655" y="7097663"/>
            <a:ext cx="3284327" cy="134874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TC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DockerClient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ru-RU" sz="4000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4A970D4-8F14-4079-A59E-0654A14BA5B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029516" y="4391127"/>
            <a:ext cx="1371284" cy="23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A2541C6-05A5-4B5F-8A41-77B3AA97A027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>
            <a:off x="10369589" y="3622650"/>
            <a:ext cx="1806325" cy="1663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E7FAB814-214B-4FCE-B068-59F900BD3960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6834982" y="5285874"/>
            <a:ext cx="5340932" cy="2486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A0F04620-5A66-48D8-AAE8-AAD5C085C8AE}"/>
              </a:ext>
            </a:extLst>
          </p:cNvPr>
          <p:cNvSpPr/>
          <p:nvPr/>
        </p:nvSpPr>
        <p:spPr>
          <a:xfrm>
            <a:off x="7297567" y="3113355"/>
            <a:ext cx="3072022" cy="101859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DockerClient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9" grpId="0" animBg="1"/>
      <p:bldP spid="18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https://habr.com/ru/company/postgrespro/blog/330544/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https://habr.com/ru/company/quadcode/blog/696498/</a:t>
            </a:r>
            <a:endParaRPr lang="en-US" sz="3200" dirty="0"/>
          </a:p>
          <a:p>
            <a:r>
              <a:rPr lang="en-US" sz="3200" dirty="0"/>
              <a:t>https://habr.com/ru/post/276973/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254877" y="1129799"/>
            <a:ext cx="134767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Вопросы с предыдущей лекции</a:t>
            </a:r>
          </a:p>
        </p:txBody>
      </p:sp>
    </p:spTree>
    <p:extLst>
      <p:ext uri="{BB962C8B-B14F-4D97-AF65-F5344CB8AC3E}">
        <p14:creationId xmlns:p14="http://schemas.microsoft.com/office/powerpoint/2010/main" val="340486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171167" y="1032580"/>
            <a:ext cx="9785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Агрегатные функции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6EC2F-6D69-4002-9C03-CB1A76FB2D36}"/>
              </a:ext>
            </a:extLst>
          </p:cNvPr>
          <p:cNvSpPr txBox="1"/>
          <p:nvPr/>
        </p:nvSpPr>
        <p:spPr>
          <a:xfrm>
            <a:off x="460375" y="3611880"/>
            <a:ext cx="1832155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count(*) FROM users 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* FROM users JOIN groups ON </a:t>
            </a:r>
            <a:r>
              <a:rPr lang="en-US" sz="4800" dirty="0" err="1"/>
              <a:t>groupId</a:t>
            </a:r>
            <a:r>
              <a:rPr lang="en-US" sz="4800" dirty="0"/>
              <a:t> =id WHERE age &gt; 50;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name FROM users WHERE age &gt; (SELECT avg(age) FROM users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DISTINCT name FROM users;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800" dirty="0"/>
              <a:t>SELECT name, max(age) FROM users GROUP BY name;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4240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3904" y="1146443"/>
            <a:ext cx="2300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Join</a:t>
            </a:r>
            <a:endParaRPr lang="ru-RU" sz="8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6A7C9C6-272C-409C-825B-432321BEA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54102"/>
              </p:ext>
            </p:extLst>
          </p:nvPr>
        </p:nvGraphicFramePr>
        <p:xfrm>
          <a:off x="725752" y="3565595"/>
          <a:ext cx="8441109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3703">
                  <a:extLst>
                    <a:ext uri="{9D8B030D-6E8A-4147-A177-3AD203B41FA5}">
                      <a16:colId xmlns:a16="http://schemas.microsoft.com/office/drawing/2014/main" val="1292130334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372548077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15241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OrderId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Миша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Петя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6820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CB76E8AA-7198-4439-8B3D-FA2FFDFCA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25149"/>
              </p:ext>
            </p:extLst>
          </p:nvPr>
        </p:nvGraphicFramePr>
        <p:xfrm>
          <a:off x="10961053" y="3565595"/>
          <a:ext cx="8441109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3703">
                  <a:extLst>
                    <a:ext uri="{9D8B030D-6E8A-4147-A177-3AD203B41FA5}">
                      <a16:colId xmlns:a16="http://schemas.microsoft.com/office/drawing/2014/main" val="1292130334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372548077"/>
                    </a:ext>
                  </a:extLst>
                </a:gridCol>
                <a:gridCol w="2813703">
                  <a:extLst>
                    <a:ext uri="{9D8B030D-6E8A-4147-A177-3AD203B41FA5}">
                      <a16:colId xmlns:a16="http://schemas.microsoft.com/office/drawing/2014/main" val="315241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38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Москва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Челябинск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68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425105-8DA9-40E1-B3F3-97542CE6BBBB}"/>
              </a:ext>
            </a:extLst>
          </p:cNvPr>
          <p:cNvSpPr txBox="1"/>
          <p:nvPr/>
        </p:nvSpPr>
        <p:spPr>
          <a:xfrm>
            <a:off x="4051027" y="6294466"/>
            <a:ext cx="1202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Left vs Right vs Inner vs Outer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7DEA088-9D74-48A2-9559-23EC3FCCD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57510"/>
              </p:ext>
            </p:extLst>
          </p:nvPr>
        </p:nvGraphicFramePr>
        <p:xfrm>
          <a:off x="4472868" y="8062388"/>
          <a:ext cx="11182176" cy="27223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3696">
                  <a:extLst>
                    <a:ext uri="{9D8B030D-6E8A-4147-A177-3AD203B41FA5}">
                      <a16:colId xmlns:a16="http://schemas.microsoft.com/office/drawing/2014/main" val="2801514434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4085368870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3005986399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2259653140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3887349119"/>
                    </a:ext>
                  </a:extLst>
                </a:gridCol>
                <a:gridCol w="1863696">
                  <a:extLst>
                    <a:ext uri="{9D8B030D-6E8A-4147-A177-3AD203B41FA5}">
                      <a16:colId xmlns:a16="http://schemas.microsoft.com/office/drawing/2014/main" val="1180381132"/>
                    </a:ext>
                  </a:extLst>
                </a:gridCol>
              </a:tblGrid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OrderId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836997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Миша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Челябинск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26187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Петя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57429"/>
                  </a:ext>
                </a:extLst>
              </a:tr>
              <a:tr h="68057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Москва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9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0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3904" y="1146443"/>
            <a:ext cx="2300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Limit</a:t>
            </a:r>
            <a:endParaRPr lang="ru-RU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4645C-BB90-4413-9DDD-EBB6F0CEF513}"/>
              </a:ext>
            </a:extLst>
          </p:cNvPr>
          <p:cNvSpPr txBox="1"/>
          <p:nvPr/>
        </p:nvSpPr>
        <p:spPr>
          <a:xfrm>
            <a:off x="1260475" y="3768199"/>
            <a:ext cx="8365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SELECT name FROM users </a:t>
            </a:r>
            <a:br>
              <a:rPr lang="en-US" sz="6000" dirty="0"/>
            </a:br>
            <a:r>
              <a:rPr lang="en-US" sz="6000" dirty="0"/>
              <a:t>WHERE age &gt; 18 </a:t>
            </a:r>
            <a:br>
              <a:rPr lang="en-US" sz="6000" dirty="0"/>
            </a:br>
            <a:r>
              <a:rPr lang="en-US" sz="6000" dirty="0"/>
              <a:t>LIMIT 5;</a:t>
            </a:r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4250B-A8F8-41BA-A004-F8B14F3FF6F5}"/>
              </a:ext>
            </a:extLst>
          </p:cNvPr>
          <p:cNvSpPr txBox="1"/>
          <p:nvPr/>
        </p:nvSpPr>
        <p:spPr>
          <a:xfrm>
            <a:off x="11214007" y="3768199"/>
            <a:ext cx="8365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SELECT name FROM users </a:t>
            </a:r>
            <a:br>
              <a:rPr lang="en-US" sz="6000" dirty="0"/>
            </a:br>
            <a:r>
              <a:rPr lang="en-US" sz="6000" dirty="0"/>
              <a:t>group by name</a:t>
            </a:r>
            <a:br>
              <a:rPr lang="en-US" sz="6000" dirty="0"/>
            </a:br>
            <a:r>
              <a:rPr lang="en-US" sz="6000" dirty="0"/>
              <a:t>LIMIT 5;</a:t>
            </a:r>
          </a:p>
          <a:p>
            <a:pPr marL="342900" indent="-342900">
              <a:buFont typeface="+mj-lt"/>
              <a:buAutoNum type="arabicPeriod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4162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380857" y="1106939"/>
            <a:ext cx="117184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Обработка запроса к БД</a:t>
            </a:r>
          </a:p>
          <a:p>
            <a:endParaRPr lang="ru-RU" sz="8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DA307C-6067-479B-9398-2A43250D23C4}"/>
              </a:ext>
            </a:extLst>
          </p:cNvPr>
          <p:cNvSpPr/>
          <p:nvPr/>
        </p:nvSpPr>
        <p:spPr>
          <a:xfrm>
            <a:off x="1477328" y="3981524"/>
            <a:ext cx="18650585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Parser</a:t>
            </a:r>
            <a:r>
              <a:rPr lang="ru-RU" sz="6000" dirty="0"/>
              <a:t> – синтаксический анализатор</a:t>
            </a:r>
            <a:endParaRPr lang="en-US" sz="6000" dirty="0"/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Planner</a:t>
            </a:r>
            <a:r>
              <a:rPr lang="ru-RU" sz="6000" dirty="0"/>
              <a:t> (оптимизатор) – выбор оптимального плана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ru-RU" sz="6000" dirty="0" err="1"/>
              <a:t>Executor</a:t>
            </a:r>
            <a:r>
              <a:rPr lang="ru-RU" sz="6000" dirty="0"/>
              <a:t> – непосредственное выполнение запроса </a:t>
            </a:r>
          </a:p>
        </p:txBody>
      </p:sp>
    </p:spTree>
    <p:extLst>
      <p:ext uri="{BB962C8B-B14F-4D97-AF65-F5344CB8AC3E}">
        <p14:creationId xmlns:p14="http://schemas.microsoft.com/office/powerpoint/2010/main" val="30742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6463" y="1146443"/>
            <a:ext cx="7146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Оптимизатор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DA307C-6067-479B-9398-2A43250D23C4}"/>
              </a:ext>
            </a:extLst>
          </p:cNvPr>
          <p:cNvSpPr/>
          <p:nvPr/>
        </p:nvSpPr>
        <p:spPr>
          <a:xfrm>
            <a:off x="1065848" y="2696637"/>
            <a:ext cx="1865058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SQL</a:t>
            </a:r>
            <a:r>
              <a:rPr lang="ru-RU" sz="6000" dirty="0"/>
              <a:t> язык декларативный – на </a:t>
            </a:r>
            <a:r>
              <a:rPr lang="en-US" sz="6000" dirty="0"/>
              <a:t>SQL </a:t>
            </a:r>
            <a:r>
              <a:rPr lang="ru-RU" sz="6000" dirty="0"/>
              <a:t>мы описываем </a:t>
            </a:r>
            <a:r>
              <a:rPr lang="ru-RU" sz="6000" u="sng" dirty="0"/>
              <a:t>что</a:t>
            </a:r>
            <a:r>
              <a:rPr lang="ru-RU" sz="6000" dirty="0"/>
              <a:t> хотим получить, а не </a:t>
            </a:r>
            <a:r>
              <a:rPr lang="ru-RU" sz="6000" u="sng" dirty="0"/>
              <a:t>как</a:t>
            </a:r>
            <a:r>
              <a:rPr lang="ru-RU" sz="6000" dirty="0"/>
              <a:t>.</a:t>
            </a:r>
          </a:p>
          <a:p>
            <a:r>
              <a:rPr lang="ru-RU" sz="6000" dirty="0"/>
              <a:t>Оптимизатор СУБД решает сам: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Какие индексы и как использовать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В каком порядке </a:t>
            </a:r>
            <a:r>
              <a:rPr lang="ru-RU" sz="6000" dirty="0" err="1"/>
              <a:t>джойнить</a:t>
            </a:r>
            <a:r>
              <a:rPr lang="ru-RU" sz="6000" dirty="0"/>
              <a:t> таблицы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В каком порядке накладывать условия</a:t>
            </a:r>
          </a:p>
          <a:p>
            <a:pPr marL="469915" indent="-457200">
              <a:buFont typeface="Arial" panose="020B0604020202020204" pitchFamily="34" charset="0"/>
              <a:buChar char="•"/>
            </a:pPr>
            <a:r>
              <a:rPr lang="ru-RU" sz="6000" dirty="0"/>
              <a:t>Что делать с подзапросами (можно преобразовать в </a:t>
            </a:r>
            <a:r>
              <a:rPr lang="ru-RU" sz="6000" dirty="0" err="1"/>
              <a:t>джоины</a:t>
            </a:r>
            <a:r>
              <a:rPr lang="ru-RU" sz="6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677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76273" y="1146443"/>
            <a:ext cx="7446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Объяснительная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5FB6C-75F8-446A-BFD6-E5A59259E6FD}"/>
              </a:ext>
            </a:extLst>
          </p:cNvPr>
          <p:cNvSpPr txBox="1"/>
          <p:nvPr/>
        </p:nvSpPr>
        <p:spPr>
          <a:xfrm>
            <a:off x="3272760" y="4269908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Explain</a:t>
            </a:r>
            <a:endParaRPr lang="ru-RU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9748B-95E9-4DC6-AC6F-18BE94E0C990}"/>
              </a:ext>
            </a:extLst>
          </p:cNvPr>
          <p:cNvSpPr txBox="1"/>
          <p:nvPr/>
        </p:nvSpPr>
        <p:spPr>
          <a:xfrm>
            <a:off x="13036595" y="4269908"/>
            <a:ext cx="4824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Explain analyze</a:t>
            </a:r>
            <a:endParaRPr lang="ru-RU" sz="60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2FB133E-6A5A-4A5F-B09A-AEDE96B4C348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4480783" y="2469882"/>
            <a:ext cx="5618892" cy="1800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D2DD71-C01C-48CC-84F7-AFC2E782AA4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099675" y="2469882"/>
            <a:ext cx="5349119" cy="1800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78D260-EA5E-4B25-BA63-5ECB558DF71D}"/>
              </a:ext>
            </a:extLst>
          </p:cNvPr>
          <p:cNvSpPr txBox="1"/>
          <p:nvPr/>
        </p:nvSpPr>
        <p:spPr>
          <a:xfrm>
            <a:off x="2614136" y="6036480"/>
            <a:ext cx="6149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Примерный анализ , без выполнения запроса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37E0E-1498-4455-871C-A21971A27DB5}"/>
              </a:ext>
            </a:extLst>
          </p:cNvPr>
          <p:cNvSpPr txBox="1"/>
          <p:nvPr/>
        </p:nvSpPr>
        <p:spPr>
          <a:xfrm>
            <a:off x="12374124" y="6025654"/>
            <a:ext cx="6149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Точный анализ на выполненном запросе</a:t>
            </a:r>
          </a:p>
        </p:txBody>
      </p:sp>
    </p:spTree>
    <p:extLst>
      <p:ext uri="{BB962C8B-B14F-4D97-AF65-F5344CB8AC3E}">
        <p14:creationId xmlns:p14="http://schemas.microsoft.com/office/powerpoint/2010/main" val="23502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8" grpId="0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10610</TotalTime>
  <Words>504</Words>
  <Application>Microsoft Office PowerPoint</Application>
  <PresentationFormat>Произвольный</PresentationFormat>
  <Paragraphs>144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648</cp:revision>
  <dcterms:created xsi:type="dcterms:W3CDTF">2020-08-11T16:12:28Z</dcterms:created>
  <dcterms:modified xsi:type="dcterms:W3CDTF">2023-03-07T12:44:04Z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